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56" r:id="rId3"/>
    <p:sldId id="257" r:id="rId4"/>
    <p:sldId id="269" r:id="rId5"/>
    <p:sldId id="271" r:id="rId6"/>
    <p:sldId id="280" r:id="rId7"/>
    <p:sldId id="336" r:id="rId8"/>
    <p:sldId id="281" r:id="rId9"/>
    <p:sldId id="262" r:id="rId10"/>
    <p:sldId id="274" r:id="rId11"/>
    <p:sldId id="278" r:id="rId12"/>
    <p:sldId id="277" r:id="rId13"/>
    <p:sldId id="276" r:id="rId14"/>
    <p:sldId id="263" r:id="rId15"/>
    <p:sldId id="267" r:id="rId16"/>
    <p:sldId id="270" r:id="rId17"/>
    <p:sldId id="264" r:id="rId18"/>
    <p:sldId id="273" r:id="rId19"/>
    <p:sldId id="265" r:id="rId20"/>
    <p:sldId id="268" r:id="rId21"/>
    <p:sldId id="279" r:id="rId22"/>
    <p:sldId id="282" r:id="rId23"/>
    <p:sldId id="266" r:id="rId24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C9BD3"/>
    <a:srgbClr val="7CECAC"/>
    <a:srgbClr val="A1F1C3"/>
    <a:srgbClr val="FEFCAA"/>
    <a:srgbClr val="BAEAF1"/>
    <a:srgbClr val="33CCFF"/>
    <a:srgbClr val="CC3399"/>
    <a:srgbClr val="FF33CC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C3458D-BEF9-4494-8EB7-7CF9E68BD007}" v="2" dt="2020-06-11T16:21:48.528"/>
    <p1510:client id="{1728AEDB-2EAB-4824-A905-91A0635BE311}" v="6" dt="2020-06-11T15:29:04.814"/>
    <p1510:client id="{343CD3F0-3B45-44D5-B04B-B86D12EA7545}" v="5" dt="2020-06-11T15:28:22.861"/>
    <p1510:client id="{39685D54-9D0D-4301-B5D3-B2390BD328AB}" v="8" dt="2020-06-11T15:11:06.610"/>
    <p1510:client id="{3F620E6F-B4D8-4509-8F3D-AC9745A6C84C}" v="3442" dt="2020-06-11T18:12:14.447"/>
    <p1510:client id="{9A847080-8A29-4CDD-9752-59DD76C186BF}" v="305" dt="2020-06-11T13:29:23.482"/>
    <p1510:client id="{EC207E6F-38E5-4F91-891C-7A0E5B2F6760}" v="450" dt="2020-06-12T00:38:35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44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65CF-AE24-45FF-B2E2-0383C8DF7E7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F2403-9BF6-480F-ADF3-635C67E0069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홈 트레이닝을 도와주는 서비스하면 여러분들이 이미 많이 </a:t>
            </a:r>
            <a:r>
              <a:rPr lang="ko-KR" altLang="en-US" dirty="0" err="1"/>
              <a:t>들어보셨을</a:t>
            </a:r>
            <a:r>
              <a:rPr lang="ko-KR" altLang="en-US" dirty="0"/>
              <a:t> </a:t>
            </a:r>
            <a:r>
              <a:rPr lang="ko-KR" altLang="en-US" dirty="0" err="1"/>
              <a:t>거라거</a:t>
            </a:r>
            <a:r>
              <a:rPr lang="ko-KR" altLang="en-US" dirty="0"/>
              <a:t> 생각합니다</a:t>
            </a:r>
            <a:endParaRPr lang="en-US" altLang="ko-KR" dirty="0"/>
          </a:p>
          <a:p>
            <a:r>
              <a:rPr lang="ko-KR" altLang="en-US" dirty="0"/>
              <a:t>실제로 시중에 나와있는 서비스들이 많이 있습니다</a:t>
            </a:r>
            <a:r>
              <a:rPr lang="en-US" altLang="ko-KR" dirty="0"/>
              <a:t>. </a:t>
            </a:r>
            <a:r>
              <a:rPr lang="ko-KR" altLang="en-US" dirty="0"/>
              <a:t>이런 것들은 저희가 수행 계획서 발표시에 교수님들로 부터 많은 피드백을 받았던 부분입니다 차별성이 </a:t>
            </a:r>
            <a:r>
              <a:rPr lang="ko-KR" altLang="en-US" dirty="0" err="1"/>
              <a:t>부족한거</a:t>
            </a:r>
            <a:r>
              <a:rPr lang="ko-KR" altLang="en-US" dirty="0"/>
              <a:t> 아니냐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대해서 저희의 차별성에 대해서 간략하게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기존에 나와있는 서비스들 중 대표적인 것들은 보이시는 것처럼 닌텐도 </a:t>
            </a:r>
            <a:r>
              <a:rPr lang="en-US" altLang="ko-KR" dirty="0" err="1"/>
              <a:t>wii</a:t>
            </a:r>
            <a:r>
              <a:rPr lang="en-US" altLang="ko-KR" dirty="0"/>
              <a:t>, </a:t>
            </a:r>
            <a:r>
              <a:rPr lang="ko-KR" altLang="en-US" dirty="0"/>
              <a:t>저스트 댄스</a:t>
            </a:r>
            <a:r>
              <a:rPr lang="en-US" altLang="ko-KR" dirty="0"/>
              <a:t>, </a:t>
            </a:r>
            <a:r>
              <a:rPr lang="ko-KR" altLang="en-US" dirty="0" err="1"/>
              <a:t>링피트</a:t>
            </a:r>
            <a:r>
              <a:rPr lang="ko-KR" altLang="en-US" dirty="0"/>
              <a:t> 또 모바일 앱인 </a:t>
            </a:r>
            <a:r>
              <a:rPr lang="en-US" altLang="ko-KR" dirty="0"/>
              <a:t>Like Fit, 12PT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각각 상품에 대한 차별점을 말씀 드리자면 위에 나와있는 </a:t>
            </a:r>
            <a:r>
              <a:rPr lang="en-US" altLang="ko-KR" dirty="0"/>
              <a:t>3 </a:t>
            </a:r>
            <a:r>
              <a:rPr lang="ko-KR" altLang="en-US" dirty="0"/>
              <a:t>서비스는 우선 초기 비용이 너무 많이 듭니다</a:t>
            </a:r>
            <a:r>
              <a:rPr lang="en-US" altLang="ko-KR" dirty="0"/>
              <a:t>. </a:t>
            </a:r>
            <a:r>
              <a:rPr lang="ko-KR" altLang="en-US" dirty="0"/>
              <a:t>저스트 댄스 </a:t>
            </a:r>
            <a:r>
              <a:rPr lang="ko-KR" altLang="en-US" dirty="0" err="1"/>
              <a:t>링피트는</a:t>
            </a:r>
            <a:r>
              <a:rPr lang="ko-KR" altLang="en-US" dirty="0"/>
              <a:t> 닌텐도 스위치나 플레이스테이션을 사용해서 플레이 </a:t>
            </a:r>
            <a:r>
              <a:rPr lang="ko-KR" altLang="en-US" dirty="0" err="1"/>
              <a:t>해야하는데</a:t>
            </a:r>
            <a:r>
              <a:rPr lang="ko-KR" altLang="en-US" dirty="0"/>
              <a:t> 가장 싼 닌텐도 스위치 가격이 </a:t>
            </a:r>
            <a:r>
              <a:rPr lang="en-US" altLang="ko-KR" dirty="0"/>
              <a:t>36</a:t>
            </a:r>
            <a:r>
              <a:rPr lang="ko-KR" altLang="en-US" dirty="0"/>
              <a:t>만원입니다</a:t>
            </a:r>
            <a:r>
              <a:rPr lang="en-US" altLang="ko-KR" dirty="0"/>
              <a:t>. </a:t>
            </a:r>
            <a:r>
              <a:rPr lang="ko-KR" altLang="en-US" dirty="0"/>
              <a:t>또 게임 값은 별도로 </a:t>
            </a:r>
            <a:r>
              <a:rPr lang="en-US" altLang="ko-KR" dirty="0"/>
              <a:t>143000</a:t>
            </a:r>
            <a:r>
              <a:rPr lang="ko-KR" altLang="en-US" dirty="0"/>
              <a:t>원 </a:t>
            </a:r>
            <a:r>
              <a:rPr lang="en-US" altLang="ko-KR" dirty="0"/>
              <a:t>55000</a:t>
            </a:r>
            <a:r>
              <a:rPr lang="ko-KR" altLang="en-US" dirty="0"/>
              <a:t>원이 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모바일앱인</a:t>
            </a:r>
            <a:r>
              <a:rPr lang="ko-KR" altLang="en-US" dirty="0"/>
              <a:t> </a:t>
            </a:r>
            <a:r>
              <a:rPr lang="ko-KR" altLang="en-US" dirty="0" err="1"/>
              <a:t>라이크</a:t>
            </a:r>
            <a:r>
              <a:rPr lang="ko-KR" altLang="en-US" dirty="0"/>
              <a:t> 핏</a:t>
            </a:r>
            <a:r>
              <a:rPr lang="en-US" altLang="ko-KR" dirty="0"/>
              <a:t>, 12</a:t>
            </a:r>
            <a:r>
              <a:rPr lang="ko-KR" altLang="en-US" dirty="0" err="1"/>
              <a:t>피티는</a:t>
            </a:r>
            <a:r>
              <a:rPr lang="ko-KR" altLang="en-US" dirty="0"/>
              <a:t> 앱 후기에</a:t>
            </a:r>
            <a:r>
              <a:rPr lang="en-US" altLang="ko-KR" dirty="0"/>
              <a:t> </a:t>
            </a:r>
            <a:r>
              <a:rPr lang="ko-KR" altLang="en-US" dirty="0" err="1"/>
              <a:t>들어가보시면</a:t>
            </a:r>
            <a:r>
              <a:rPr lang="ko-KR" altLang="en-US" dirty="0"/>
              <a:t> 대표적인 불만들이 너무 자주 꺼진다</a:t>
            </a:r>
            <a:r>
              <a:rPr lang="en-US" altLang="ko-KR" dirty="0"/>
              <a:t>. </a:t>
            </a:r>
            <a:r>
              <a:rPr lang="ko-KR" altLang="en-US" dirty="0"/>
              <a:t>또 인식이 잘 안된다 너무 정확한 자세여야 한다</a:t>
            </a:r>
            <a:r>
              <a:rPr lang="en-US" altLang="ko-KR" dirty="0"/>
              <a:t>. </a:t>
            </a:r>
            <a:r>
              <a:rPr lang="ko-KR" altLang="en-US" dirty="0"/>
              <a:t>화면이 잘 안보인다</a:t>
            </a:r>
            <a:r>
              <a:rPr lang="en-US" altLang="ko-KR" dirty="0"/>
              <a:t>. </a:t>
            </a:r>
            <a:r>
              <a:rPr lang="ko-KR" altLang="en-US" dirty="0"/>
              <a:t>하는 것들이 많습니다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이에 대해서 우리 서비스의  장점을 말씀드리겠습니다</a:t>
            </a:r>
            <a:r>
              <a:rPr lang="en-US" altLang="ko-KR" dirty="0"/>
              <a:t>, </a:t>
            </a:r>
            <a:r>
              <a:rPr lang="ko-KR" altLang="en-US" dirty="0"/>
              <a:t>앞서 말씀 </a:t>
            </a:r>
            <a:r>
              <a:rPr lang="ko-KR" altLang="en-US" dirty="0" err="1"/>
              <a:t>드렸다싶이</a:t>
            </a:r>
            <a:r>
              <a:rPr lang="ko-KR" altLang="en-US" dirty="0"/>
              <a:t> 저희 서비스는 </a:t>
            </a:r>
            <a:r>
              <a:rPr lang="ko-KR" altLang="en-US" dirty="0" err="1"/>
              <a:t>웹캠과</a:t>
            </a:r>
            <a:r>
              <a:rPr lang="ko-KR" altLang="en-US" dirty="0"/>
              <a:t> 노트북만 있으면 할 수 있습니다</a:t>
            </a:r>
            <a:r>
              <a:rPr lang="en-US" altLang="ko-KR" dirty="0"/>
              <a:t>. </a:t>
            </a:r>
            <a:r>
              <a:rPr lang="ko-KR" altLang="en-US" dirty="0"/>
              <a:t>초기비용이 없는 셈입니다</a:t>
            </a:r>
            <a:r>
              <a:rPr lang="en-US" altLang="ko-KR" dirty="0"/>
              <a:t>. </a:t>
            </a:r>
            <a:r>
              <a:rPr lang="ko-KR" altLang="en-US" dirty="0"/>
              <a:t>또한 저희는 웹 기반 게임이므로 게임이 중간에 꺼지거나</a:t>
            </a:r>
            <a:r>
              <a:rPr lang="en-US" altLang="ko-KR" dirty="0"/>
              <a:t>, </a:t>
            </a:r>
            <a:r>
              <a:rPr lang="ko-KR" altLang="en-US" dirty="0"/>
              <a:t> 너무 정확한 자세만을 요구하지 않습니다</a:t>
            </a:r>
            <a:r>
              <a:rPr lang="en-US" altLang="ko-KR" dirty="0"/>
              <a:t>. </a:t>
            </a:r>
            <a:r>
              <a:rPr lang="ko-KR" altLang="en-US" dirty="0"/>
              <a:t>또한 노트북으로 플레이하기 때문에 비교적 화면이 커서 멀리 떨어져 있어도 화면을 보는데 무리가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FD3A4-82A9-467C-B908-D4D3D49C58F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337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653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839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231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771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737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378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9378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36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69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58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546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8132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04273"/>
            <a:ext cx="7886700" cy="1104636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16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11251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11251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27542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88A68-0B06-4A54-B6B3-9861D668739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67D82-4D51-462F-B849-B57CD2AF86D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517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29" y="296141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5409824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0DD9495-EEEA-4E33-B887-E4AA98DE4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44" y="1914722"/>
            <a:ext cx="1647910" cy="18765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F48602-811D-408D-8AA3-454ECE8AEF41}"/>
              </a:ext>
            </a:extLst>
          </p:cNvPr>
          <p:cNvSpPr txBox="1"/>
          <p:nvPr/>
        </p:nvSpPr>
        <p:spPr>
          <a:xfrm>
            <a:off x="6220610" y="3981002"/>
            <a:ext cx="221876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>
                <a:solidFill>
                  <a:srgbClr val="0070C0"/>
                </a:solidFill>
              </a:rPr>
              <a:t>팀 </a:t>
            </a:r>
            <a:r>
              <a:rPr lang="en-US" altLang="ko-KR" sz="1350" b="1">
                <a:solidFill>
                  <a:srgbClr val="0070C0"/>
                </a:solidFill>
              </a:rPr>
              <a:t>: </a:t>
            </a:r>
            <a:r>
              <a:rPr lang="ko-KR" altLang="en-US" sz="1350" b="1" err="1">
                <a:solidFill>
                  <a:srgbClr val="0070C0"/>
                </a:solidFill>
              </a:rPr>
              <a:t>액션피트패밀리</a:t>
            </a:r>
            <a:endParaRPr lang="en-US" altLang="ko-KR" sz="1350" b="1">
              <a:solidFill>
                <a:srgbClr val="0070C0"/>
              </a:solidFill>
            </a:endParaRPr>
          </a:p>
          <a:p>
            <a:r>
              <a:rPr lang="ko-KR" altLang="en-US" sz="1350" b="1">
                <a:solidFill>
                  <a:srgbClr val="0070C0"/>
                </a:solidFill>
              </a:rPr>
              <a:t>서형석 </a:t>
            </a:r>
            <a:r>
              <a:rPr lang="ko-KR" altLang="en-US" sz="1350" b="1" err="1">
                <a:solidFill>
                  <a:srgbClr val="0070C0"/>
                </a:solidFill>
              </a:rPr>
              <a:t>강주혜</a:t>
            </a:r>
            <a:r>
              <a:rPr lang="ko-KR" altLang="en-US" sz="1350" b="1">
                <a:solidFill>
                  <a:srgbClr val="0070C0"/>
                </a:solidFill>
              </a:rPr>
              <a:t> 최광희</a:t>
            </a:r>
            <a:endParaRPr lang="en-US" altLang="ko-KR" sz="1350" b="1">
              <a:solidFill>
                <a:srgbClr val="0070C0"/>
              </a:solidFill>
            </a:endParaRPr>
          </a:p>
          <a:p>
            <a:r>
              <a:rPr lang="ko-KR" altLang="en-US" sz="1350" b="1">
                <a:solidFill>
                  <a:srgbClr val="0070C0"/>
                </a:solidFill>
              </a:rPr>
              <a:t>박재민 유문천 </a:t>
            </a:r>
            <a:r>
              <a:rPr lang="ko-KR" altLang="en-US" sz="1350" b="1" err="1">
                <a:solidFill>
                  <a:srgbClr val="0070C0"/>
                </a:solidFill>
              </a:rPr>
              <a:t>사이르</a:t>
            </a:r>
            <a:endParaRPr lang="ko-KR" altLang="en-US" sz="135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3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29" y="296141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5409824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22A7C8-7941-4D8A-A621-45C9C77FAE18}"/>
              </a:ext>
            </a:extLst>
          </p:cNvPr>
          <p:cNvSpPr txBox="1"/>
          <p:nvPr/>
        </p:nvSpPr>
        <p:spPr>
          <a:xfrm>
            <a:off x="3671900" y="553244"/>
            <a:ext cx="18002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solidFill>
                  <a:srgbClr val="0070C0"/>
                </a:solidFill>
                <a:ea typeface="맑은 고딕"/>
              </a:rPr>
              <a:t>사용한 기술</a:t>
            </a:r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CE832774-47A7-4DEF-B2FA-406FBC0E7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54" y="1752115"/>
            <a:ext cx="1773180" cy="18455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00C722-9CB1-4E9B-8A0C-0296E3AAEB8E}"/>
              </a:ext>
            </a:extLst>
          </p:cNvPr>
          <p:cNvSpPr txBox="1"/>
          <p:nvPr/>
        </p:nvSpPr>
        <p:spPr>
          <a:xfrm>
            <a:off x="1052791" y="1757336"/>
            <a:ext cx="36709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1. Web Contents Hosting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DB43A-3308-43B7-8AE1-5CC304C090E3}"/>
              </a:ext>
            </a:extLst>
          </p:cNvPr>
          <p:cNvSpPr txBox="1"/>
          <p:nvPr/>
        </p:nvSpPr>
        <p:spPr>
          <a:xfrm>
            <a:off x="1052149" y="2489870"/>
            <a:ext cx="30866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2. 회원 가입 및 로그인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80C63-7CA9-4C5B-B4E8-ACF73AFDC21D}"/>
              </a:ext>
            </a:extLst>
          </p:cNvPr>
          <p:cNvSpPr txBox="1"/>
          <p:nvPr/>
        </p:nvSpPr>
        <p:spPr>
          <a:xfrm>
            <a:off x="1051509" y="32119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3. 기록 저장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E2A0E-CD7F-43C0-927C-513105EB6128}"/>
              </a:ext>
            </a:extLst>
          </p:cNvPr>
          <p:cNvSpPr txBox="1"/>
          <p:nvPr/>
        </p:nvSpPr>
        <p:spPr>
          <a:xfrm>
            <a:off x="1050868" y="3933996"/>
            <a:ext cx="54597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Web Contents를 호스팅하고 필요한 기능의 구현을 위해 Firebase를 사용했습니다.</a:t>
            </a:r>
          </a:p>
        </p:txBody>
      </p:sp>
    </p:spTree>
    <p:extLst>
      <p:ext uri="{BB962C8B-B14F-4D97-AF65-F5344CB8AC3E}">
        <p14:creationId xmlns:p14="http://schemas.microsoft.com/office/powerpoint/2010/main" val="18023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29" y="296141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5409824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22A7C8-7941-4D8A-A621-45C9C77FAE18}"/>
              </a:ext>
            </a:extLst>
          </p:cNvPr>
          <p:cNvSpPr txBox="1"/>
          <p:nvPr/>
        </p:nvSpPr>
        <p:spPr>
          <a:xfrm>
            <a:off x="3671900" y="553244"/>
            <a:ext cx="18002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solidFill>
                  <a:srgbClr val="0070C0"/>
                </a:solidFill>
                <a:ea typeface="맑은 고딕"/>
              </a:rPr>
              <a:t>사용한 기술</a:t>
            </a:r>
          </a:p>
        </p:txBody>
      </p:sp>
      <p:pic>
        <p:nvPicPr>
          <p:cNvPr id="2" name="그림 2" descr="그리기, 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7B742CB7-3CB4-4631-9314-0C69EF52F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41" y="2145753"/>
            <a:ext cx="3295769" cy="1711835"/>
          </a:xfrm>
          <a:prstGeom prst="rect">
            <a:avLst/>
          </a:prstGeom>
        </p:spPr>
      </p:pic>
      <p:pic>
        <p:nvPicPr>
          <p:cNvPr id="4" name="그림 4" descr="앉아있는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9C3A3B9B-E513-4728-9787-7F894BC77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152" y="2237428"/>
            <a:ext cx="4675534" cy="271409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BEDB330D-D5F8-4F8C-8562-6883F693B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154" y="2054579"/>
            <a:ext cx="4675536" cy="186064"/>
          </a:xfrm>
          <a:prstGeom prst="rect">
            <a:avLst/>
          </a:prstGeom>
        </p:spPr>
      </p:pic>
      <p:pic>
        <p:nvPicPr>
          <p:cNvPr id="6" name="그림 8" descr="사진, 검은색, 앉아있는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40AB237B-B28A-4B9F-9F61-7FA5012E0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154" y="2502902"/>
            <a:ext cx="4675536" cy="570807"/>
          </a:xfrm>
          <a:prstGeom prst="rect">
            <a:avLst/>
          </a:prstGeom>
        </p:spPr>
      </p:pic>
      <p:pic>
        <p:nvPicPr>
          <p:cNvPr id="13" name="그림 8">
            <a:extLst>
              <a:ext uri="{FF2B5EF4-FFF2-40B4-BE49-F238E27FC236}">
                <a16:creationId xmlns:a16="http://schemas.microsoft.com/office/drawing/2014/main" id="{D6B14119-F2FA-4950-9294-FE3159582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8201" y="3556817"/>
            <a:ext cx="1640213" cy="397992"/>
          </a:xfrm>
          <a:prstGeom prst="rect">
            <a:avLst/>
          </a:prstGeom>
        </p:spPr>
      </p:pic>
      <p:pic>
        <p:nvPicPr>
          <p:cNvPr id="15" name="그림 5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3811D3DE-4471-480F-ABC9-C59E8E7168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85" y="2166452"/>
            <a:ext cx="1465944" cy="488979"/>
          </a:xfrm>
          <a:prstGeom prst="rect">
            <a:avLst/>
          </a:prstGeom>
        </p:spPr>
      </p:pic>
      <p:pic>
        <p:nvPicPr>
          <p:cNvPr id="17" name="그림 11">
            <a:extLst>
              <a:ext uri="{FF2B5EF4-FFF2-40B4-BE49-F238E27FC236}">
                <a16:creationId xmlns:a16="http://schemas.microsoft.com/office/drawing/2014/main" id="{658B3195-F6D1-4832-ABC4-F626F9FD15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2752" y="1870003"/>
            <a:ext cx="809575" cy="8409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6A67C9-7CC9-40A9-9B04-54C9154D1B1C}"/>
              </a:ext>
            </a:extLst>
          </p:cNvPr>
          <p:cNvSpPr txBox="1"/>
          <p:nvPr/>
        </p:nvSpPr>
        <p:spPr>
          <a:xfrm>
            <a:off x="4205009" y="3295223"/>
            <a:ext cx="48446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Unity Game – Firebase - Teachable Machine</a:t>
            </a:r>
            <a:endParaRPr lang="ko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AB51BE-1F5A-468D-A56A-F63398C3292D}"/>
              </a:ext>
            </a:extLst>
          </p:cNvPr>
          <p:cNvSpPr txBox="1"/>
          <p:nvPr/>
        </p:nvSpPr>
        <p:spPr>
          <a:xfrm>
            <a:off x="4276768" y="3956420"/>
            <a:ext cx="42962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모든 서비스들을 하나로 연결해 웹 브라우저를 통해 실행하기 위해 HTML, CSS, JS를 사용했습니다.</a:t>
            </a:r>
          </a:p>
        </p:txBody>
      </p:sp>
    </p:spTree>
    <p:extLst>
      <p:ext uri="{BB962C8B-B14F-4D97-AF65-F5344CB8AC3E}">
        <p14:creationId xmlns:p14="http://schemas.microsoft.com/office/powerpoint/2010/main" val="1079250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29" y="296141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5409824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22A7C8-7941-4D8A-A621-45C9C77FAE18}"/>
              </a:ext>
            </a:extLst>
          </p:cNvPr>
          <p:cNvSpPr txBox="1"/>
          <p:nvPr/>
        </p:nvSpPr>
        <p:spPr>
          <a:xfrm>
            <a:off x="3671900" y="553244"/>
            <a:ext cx="18002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solidFill>
                  <a:srgbClr val="0070C0"/>
                </a:solidFill>
                <a:ea typeface="맑은 고딕"/>
              </a:rPr>
              <a:t>사용한 기술</a:t>
            </a:r>
          </a:p>
        </p:txBody>
      </p:sp>
      <p:pic>
        <p:nvPicPr>
          <p:cNvPr id="6" name="그림 8">
            <a:extLst>
              <a:ext uri="{FF2B5EF4-FFF2-40B4-BE49-F238E27FC236}">
                <a16:creationId xmlns:a16="http://schemas.microsoft.com/office/drawing/2014/main" id="{65D1DFC5-A44D-4C55-8108-98E623D20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89" y="3895104"/>
            <a:ext cx="2742208" cy="669646"/>
          </a:xfrm>
          <a:prstGeom prst="rect">
            <a:avLst/>
          </a:prstGeom>
        </p:spPr>
      </p:pic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4D85B72-F086-4FBC-A67F-AB04AF6D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02" y="1243805"/>
            <a:ext cx="4874388" cy="2071810"/>
          </a:xfrm>
          <a:prstGeom prst="rect">
            <a:avLst/>
          </a:prstGeom>
        </p:spPr>
      </p:pic>
      <p:pic>
        <p:nvPicPr>
          <p:cNvPr id="4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897FFFC-74CA-4779-B689-D3A48A7D3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027" y="1193352"/>
            <a:ext cx="1925980" cy="2172721"/>
          </a:xfrm>
          <a:prstGeom prst="rect">
            <a:avLst/>
          </a:prstGeom>
        </p:spPr>
      </p:pic>
      <p:pic>
        <p:nvPicPr>
          <p:cNvPr id="9" name="Picture 11" descr="A picture containing table, drawing&#10;&#10;Description generated with very high confidence">
            <a:extLst>
              <a:ext uri="{FF2B5EF4-FFF2-40B4-BE49-F238E27FC236}">
                <a16:creationId xmlns:a16="http://schemas.microsoft.com/office/drawing/2014/main" id="{2C2DE3E9-E296-4CD5-82A7-5919E7CDD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03" y="3379669"/>
            <a:ext cx="3168242" cy="171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3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29" y="296141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5409824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22A7C8-7941-4D8A-A621-45C9C77FAE18}"/>
              </a:ext>
            </a:extLst>
          </p:cNvPr>
          <p:cNvSpPr txBox="1"/>
          <p:nvPr/>
        </p:nvSpPr>
        <p:spPr>
          <a:xfrm>
            <a:off x="3789788" y="609625"/>
            <a:ext cx="18002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solidFill>
                  <a:srgbClr val="0070C0"/>
                </a:solidFill>
                <a:ea typeface="맑은 고딕"/>
              </a:rPr>
              <a:t>UI</a:t>
            </a:r>
          </a:p>
        </p:txBody>
      </p:sp>
      <p:pic>
        <p:nvPicPr>
          <p:cNvPr id="2" name="그림 2" descr="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F7328502-70F5-4BA5-885F-CB32586D2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185" y="1292523"/>
            <a:ext cx="2744165" cy="1543050"/>
          </a:xfrm>
          <a:prstGeom prst="rect">
            <a:avLst/>
          </a:prstGeom>
        </p:spPr>
      </p:pic>
      <p:pic>
        <p:nvPicPr>
          <p:cNvPr id="3" name="그림 3" descr="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B714D45B-9C17-4F17-A7C4-60FADDF19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78" y="3276154"/>
            <a:ext cx="2744165" cy="1543050"/>
          </a:xfrm>
          <a:prstGeom prst="rect">
            <a:avLst/>
          </a:prstGeom>
        </p:spPr>
      </p:pic>
      <p:pic>
        <p:nvPicPr>
          <p:cNvPr id="4" name="그림 4" descr="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6553EAA6-5955-4BD9-B122-866BC6E0C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567" y="1292523"/>
            <a:ext cx="2744165" cy="1543050"/>
          </a:xfrm>
          <a:prstGeom prst="rect">
            <a:avLst/>
          </a:prstGeom>
        </p:spPr>
      </p:pic>
      <p:pic>
        <p:nvPicPr>
          <p:cNvPr id="5" name="그림 5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1527C066-2BF6-4B09-985D-508BF5C39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186" y="3276153"/>
            <a:ext cx="2744165" cy="1543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82132-560B-49A5-8569-BCBDCCD306E9}"/>
              </a:ext>
            </a:extLst>
          </p:cNvPr>
          <p:cNvSpPr txBox="1"/>
          <p:nvPr/>
        </p:nvSpPr>
        <p:spPr>
          <a:xfrm>
            <a:off x="1151715" y="285943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시작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89CCF-722B-4D8F-8E9F-088F64065782}"/>
              </a:ext>
            </a:extLst>
          </p:cNvPr>
          <p:cNvSpPr txBox="1"/>
          <p:nvPr/>
        </p:nvSpPr>
        <p:spPr>
          <a:xfrm>
            <a:off x="5467042" y="28575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회원가입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25E5E-9842-46FC-AE37-7EE229533402}"/>
              </a:ext>
            </a:extLst>
          </p:cNvPr>
          <p:cNvSpPr txBox="1"/>
          <p:nvPr/>
        </p:nvSpPr>
        <p:spPr>
          <a:xfrm>
            <a:off x="1163949" y="490900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로그인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EE86B-464A-480D-9229-4484BB2DDAAF}"/>
              </a:ext>
            </a:extLst>
          </p:cNvPr>
          <p:cNvSpPr txBox="1"/>
          <p:nvPr/>
        </p:nvSpPr>
        <p:spPr>
          <a:xfrm>
            <a:off x="5468970" y="490739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대기 화면</a:t>
            </a:r>
          </a:p>
        </p:txBody>
      </p:sp>
    </p:spTree>
    <p:extLst>
      <p:ext uri="{BB962C8B-B14F-4D97-AF65-F5344CB8AC3E}">
        <p14:creationId xmlns:p14="http://schemas.microsoft.com/office/powerpoint/2010/main" val="125233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29" y="296141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5409824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22A7C8-7941-4D8A-A621-45C9C77FAE18}"/>
              </a:ext>
            </a:extLst>
          </p:cNvPr>
          <p:cNvSpPr txBox="1"/>
          <p:nvPr/>
        </p:nvSpPr>
        <p:spPr>
          <a:xfrm>
            <a:off x="3800039" y="573746"/>
            <a:ext cx="18002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solidFill>
                  <a:srgbClr val="0070C0"/>
                </a:solidFill>
                <a:ea typeface="맑은 고딕"/>
              </a:rPr>
              <a:t>캐릭터 선택</a:t>
            </a:r>
          </a:p>
        </p:txBody>
      </p:sp>
      <p:pic>
        <p:nvPicPr>
          <p:cNvPr id="2" name="그림 2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BAF10FE9-D525-40C2-89CD-BFF61BDF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04" y="1228189"/>
            <a:ext cx="2744165" cy="1543050"/>
          </a:xfrm>
          <a:prstGeom prst="rect">
            <a:avLst/>
          </a:prstGeom>
        </p:spPr>
      </p:pic>
      <p:pic>
        <p:nvPicPr>
          <p:cNvPr id="3" name="그림 3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9E6A7674-B2E8-4BA1-9967-EE649010A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95" y="1228189"/>
            <a:ext cx="2744165" cy="1543050"/>
          </a:xfrm>
          <a:prstGeom prst="rect">
            <a:avLst/>
          </a:prstGeom>
        </p:spPr>
      </p:pic>
      <p:pic>
        <p:nvPicPr>
          <p:cNvPr id="4" name="그림 4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69E2F596-FCB1-49E6-9EBA-EAFB54FEB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04" y="3335126"/>
            <a:ext cx="2744165" cy="1543050"/>
          </a:xfrm>
          <a:prstGeom prst="rect">
            <a:avLst/>
          </a:prstGeom>
        </p:spPr>
      </p:pic>
      <p:pic>
        <p:nvPicPr>
          <p:cNvPr id="5" name="그림 5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93C6082C-F158-407A-9C64-77E72929C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096" y="3335126"/>
            <a:ext cx="2744165" cy="1543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8B022-50CE-4AD2-A728-58DDD931A0E1}"/>
              </a:ext>
            </a:extLst>
          </p:cNvPr>
          <p:cNvSpPr txBox="1"/>
          <p:nvPr/>
        </p:nvSpPr>
        <p:spPr>
          <a:xfrm>
            <a:off x="1155301" y="28595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마스크 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2F18C-0033-4070-8E3F-6957C8C2E04A}"/>
              </a:ext>
            </a:extLst>
          </p:cNvPr>
          <p:cNvSpPr txBox="1"/>
          <p:nvPr/>
        </p:nvSpPr>
        <p:spPr>
          <a:xfrm>
            <a:off x="5470383" y="28742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닌자 개구리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327BF-9FD2-402F-B0DE-3379C1D80A3C}"/>
              </a:ext>
            </a:extLst>
          </p:cNvPr>
          <p:cNvSpPr txBox="1"/>
          <p:nvPr/>
        </p:nvSpPr>
        <p:spPr>
          <a:xfrm>
            <a:off x="1154020" y="499050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핑크 레이디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4352C-65D7-4894-AFE6-6FFF7C16E84C}"/>
              </a:ext>
            </a:extLst>
          </p:cNvPr>
          <p:cNvSpPr txBox="1"/>
          <p:nvPr/>
        </p:nvSpPr>
        <p:spPr>
          <a:xfrm>
            <a:off x="5474227" y="498986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</a:rPr>
              <a:t>버츄얼</a:t>
            </a:r>
            <a:r>
              <a:rPr lang="ko-KR" altLang="en-US">
                <a:ea typeface="맑은 고딕"/>
              </a:rPr>
              <a:t> 가이</a:t>
            </a:r>
          </a:p>
        </p:txBody>
      </p:sp>
    </p:spTree>
    <p:extLst>
      <p:ext uri="{BB962C8B-B14F-4D97-AF65-F5344CB8AC3E}">
        <p14:creationId xmlns:p14="http://schemas.microsoft.com/office/powerpoint/2010/main" val="756896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29" y="296141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5409824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22A7C8-7941-4D8A-A621-45C9C77FAE18}"/>
              </a:ext>
            </a:extLst>
          </p:cNvPr>
          <p:cNvSpPr txBox="1"/>
          <p:nvPr/>
        </p:nvSpPr>
        <p:spPr>
          <a:xfrm>
            <a:off x="3748784" y="501989"/>
            <a:ext cx="18002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solidFill>
                  <a:srgbClr val="0070C0"/>
                </a:solidFill>
                <a:ea typeface="맑은 고딕"/>
              </a:rPr>
              <a:t>UI</a:t>
            </a:r>
          </a:p>
        </p:txBody>
      </p:sp>
      <p:pic>
        <p:nvPicPr>
          <p:cNvPr id="11" name="그림 11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83DE887A-3FC8-49E5-BD97-4A9B147F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803" y="1086492"/>
            <a:ext cx="2743200" cy="1543050"/>
          </a:xfrm>
          <a:prstGeom prst="rect">
            <a:avLst/>
          </a:prstGeom>
        </p:spPr>
      </p:pic>
      <p:pic>
        <p:nvPicPr>
          <p:cNvPr id="12" name="그림 12" descr="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427E9227-D85E-4504-8EAB-06737EC31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149" y="1086490"/>
            <a:ext cx="2743200" cy="1543050"/>
          </a:xfrm>
          <a:prstGeom prst="rect">
            <a:avLst/>
          </a:prstGeom>
        </p:spPr>
      </p:pic>
      <p:pic>
        <p:nvPicPr>
          <p:cNvPr id="13" name="그림 13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6CC03913-B4C8-4F57-90C7-99566AE84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803" y="3310985"/>
            <a:ext cx="2743200" cy="1543050"/>
          </a:xfrm>
          <a:prstGeom prst="rect">
            <a:avLst/>
          </a:prstGeom>
        </p:spPr>
      </p:pic>
      <p:pic>
        <p:nvPicPr>
          <p:cNvPr id="14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687105FC-1832-4AD8-84CA-CFFA3E13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148" y="3310985"/>
            <a:ext cx="2743200" cy="15430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8FBC71-1456-4C41-BC3C-2671A06B86A3}"/>
              </a:ext>
            </a:extLst>
          </p:cNvPr>
          <p:cNvSpPr txBox="1"/>
          <p:nvPr/>
        </p:nvSpPr>
        <p:spPr>
          <a:xfrm>
            <a:off x="1175804" y="27314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게임 선택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1E5B10-4D3E-45C3-9420-C482BAAE203A}"/>
              </a:ext>
            </a:extLst>
          </p:cNvPr>
          <p:cNvSpPr txBox="1"/>
          <p:nvPr/>
        </p:nvSpPr>
        <p:spPr>
          <a:xfrm>
            <a:off x="5476149" y="27314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로딩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EA32CE-465B-4598-BA63-4E9BD2A7A679}"/>
              </a:ext>
            </a:extLst>
          </p:cNvPr>
          <p:cNvSpPr txBox="1"/>
          <p:nvPr/>
        </p:nvSpPr>
        <p:spPr>
          <a:xfrm>
            <a:off x="1175163" y="493988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게임 오버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FD6FD8-CA2A-44E4-9B8A-0483D4AFBEC9}"/>
              </a:ext>
            </a:extLst>
          </p:cNvPr>
          <p:cNvSpPr txBox="1"/>
          <p:nvPr/>
        </p:nvSpPr>
        <p:spPr>
          <a:xfrm>
            <a:off x="5479993" y="493924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점수 화면</a:t>
            </a:r>
          </a:p>
        </p:txBody>
      </p:sp>
    </p:spTree>
    <p:extLst>
      <p:ext uri="{BB962C8B-B14F-4D97-AF65-F5344CB8AC3E}">
        <p14:creationId xmlns:p14="http://schemas.microsoft.com/office/powerpoint/2010/main" val="2286375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29" y="296141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5409824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22A7C8-7941-4D8A-A621-45C9C77FAE18}"/>
              </a:ext>
            </a:extLst>
          </p:cNvPr>
          <p:cNvSpPr txBox="1"/>
          <p:nvPr/>
        </p:nvSpPr>
        <p:spPr>
          <a:xfrm>
            <a:off x="3671900" y="553244"/>
            <a:ext cx="18002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err="1">
                <a:solidFill>
                  <a:srgbClr val="0070C0"/>
                </a:solidFill>
                <a:ea typeface="맑은 고딕"/>
              </a:rPr>
              <a:t>스쿼트</a:t>
            </a:r>
          </a:p>
        </p:txBody>
      </p:sp>
      <p:pic>
        <p:nvPicPr>
          <p:cNvPr id="2" name="그림 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FAE5DB44-6EA0-45BA-BFD4-78C9625C2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72" y="1317140"/>
            <a:ext cx="2743200" cy="1543050"/>
          </a:xfrm>
          <a:prstGeom prst="rect">
            <a:avLst/>
          </a:prstGeom>
        </p:spPr>
      </p:pic>
      <p:pic>
        <p:nvPicPr>
          <p:cNvPr id="3" name="그림 3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204CBE7F-5249-48EE-9102-0336D6CC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602" y="1317141"/>
            <a:ext cx="2743200" cy="1543050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64FC4FF3-D979-43A7-9420-0AE2956F2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525" y="3346862"/>
            <a:ext cx="2743200" cy="1543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A33F6B-02BE-41E0-B65F-5F62CB94ADF7}"/>
              </a:ext>
            </a:extLst>
          </p:cNvPr>
          <p:cNvSpPr txBox="1"/>
          <p:nvPr/>
        </p:nvSpPr>
        <p:spPr>
          <a:xfrm>
            <a:off x="1350073" y="29210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1번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D79C3-BD63-4CC8-AE97-AAE9842D2040}"/>
              </a:ext>
            </a:extLst>
          </p:cNvPr>
          <p:cNvSpPr txBox="1"/>
          <p:nvPr/>
        </p:nvSpPr>
        <p:spPr>
          <a:xfrm>
            <a:off x="5050087" y="290504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2번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ACA44-A656-491E-90B8-C0FA9AE1B483}"/>
              </a:ext>
            </a:extLst>
          </p:cNvPr>
          <p:cNvSpPr txBox="1"/>
          <p:nvPr/>
        </p:nvSpPr>
        <p:spPr>
          <a:xfrm>
            <a:off x="3199119" y="493924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3번</a:t>
            </a:r>
          </a:p>
        </p:txBody>
      </p:sp>
    </p:spTree>
    <p:extLst>
      <p:ext uri="{BB962C8B-B14F-4D97-AF65-F5344CB8AC3E}">
        <p14:creationId xmlns:p14="http://schemas.microsoft.com/office/powerpoint/2010/main" val="3863481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29" y="296141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5409824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22A7C8-7941-4D8A-A621-45C9C77FAE18}"/>
              </a:ext>
            </a:extLst>
          </p:cNvPr>
          <p:cNvSpPr txBox="1"/>
          <p:nvPr/>
        </p:nvSpPr>
        <p:spPr>
          <a:xfrm>
            <a:off x="3671900" y="553244"/>
            <a:ext cx="18002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err="1">
                <a:solidFill>
                  <a:srgbClr val="0070C0"/>
                </a:solidFill>
                <a:ea typeface="맑은 고딕"/>
              </a:rPr>
              <a:t>점핑잭</a:t>
            </a:r>
          </a:p>
        </p:txBody>
      </p:sp>
      <p:pic>
        <p:nvPicPr>
          <p:cNvPr id="2" name="그림 2" descr="컴퓨터, 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2C7BAAF7-774E-4F2A-B200-9C8282F25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44" y="1368396"/>
            <a:ext cx="2743200" cy="1543050"/>
          </a:xfrm>
          <a:prstGeom prst="rect">
            <a:avLst/>
          </a:prstGeom>
        </p:spPr>
      </p:pic>
      <p:pic>
        <p:nvPicPr>
          <p:cNvPr id="3" name="그림 3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CF3A7BC0-DAC6-4A5B-80DE-258A27C2B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230" y="1368397"/>
            <a:ext cx="2743200" cy="1543050"/>
          </a:xfrm>
          <a:prstGeom prst="rect">
            <a:avLst/>
          </a:prstGeom>
        </p:spPr>
      </p:pic>
      <p:pic>
        <p:nvPicPr>
          <p:cNvPr id="5" name="그림 5" descr="셔츠이(가) 표시된 사진&#10;&#10;매우 높은 신뢰도로 생성된 설명">
            <a:extLst>
              <a:ext uri="{FF2B5EF4-FFF2-40B4-BE49-F238E27FC236}">
                <a16:creationId xmlns:a16="http://schemas.microsoft.com/office/drawing/2014/main" id="{67D420FA-D4CA-44B1-B8F9-525F483B9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525" y="3413495"/>
            <a:ext cx="2743200" cy="1543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76E533-790B-41F3-89C9-365507F0719D}"/>
              </a:ext>
            </a:extLst>
          </p:cNvPr>
          <p:cNvSpPr txBox="1"/>
          <p:nvPr/>
        </p:nvSpPr>
        <p:spPr>
          <a:xfrm>
            <a:off x="1324445" y="296206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1번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7B4B0-A5D0-407C-9CF2-5E5445EDC905}"/>
              </a:ext>
            </a:extLst>
          </p:cNvPr>
          <p:cNvSpPr txBox="1"/>
          <p:nvPr/>
        </p:nvSpPr>
        <p:spPr>
          <a:xfrm>
            <a:off x="5070589" y="296142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2번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C68B2-B7E6-4B92-B2FE-27E98E44D5A8}"/>
              </a:ext>
            </a:extLst>
          </p:cNvPr>
          <p:cNvSpPr txBox="1"/>
          <p:nvPr/>
        </p:nvSpPr>
        <p:spPr>
          <a:xfrm>
            <a:off x="3199119" y="49956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3번</a:t>
            </a:r>
          </a:p>
        </p:txBody>
      </p:sp>
    </p:spTree>
    <p:extLst>
      <p:ext uri="{BB962C8B-B14F-4D97-AF65-F5344CB8AC3E}">
        <p14:creationId xmlns:p14="http://schemas.microsoft.com/office/powerpoint/2010/main" val="3964925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29" y="296141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5409824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22A7C8-7941-4D8A-A621-45C9C77FAE18}"/>
              </a:ext>
            </a:extLst>
          </p:cNvPr>
          <p:cNvSpPr txBox="1"/>
          <p:nvPr/>
        </p:nvSpPr>
        <p:spPr>
          <a:xfrm>
            <a:off x="3671900" y="553244"/>
            <a:ext cx="18002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err="1">
                <a:solidFill>
                  <a:srgbClr val="0070C0"/>
                </a:solidFill>
                <a:ea typeface="맑은 고딕"/>
              </a:rPr>
              <a:t>런지</a:t>
            </a:r>
          </a:p>
        </p:txBody>
      </p:sp>
      <p:pic>
        <p:nvPicPr>
          <p:cNvPr id="2" name="그림 2" descr="방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2F3FBF1A-5B7C-40C7-8D7B-C720CBBAF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16" y="1189002"/>
            <a:ext cx="2743200" cy="1543050"/>
          </a:xfrm>
          <a:prstGeom prst="rect">
            <a:avLst/>
          </a:prstGeom>
        </p:spPr>
      </p:pic>
      <p:pic>
        <p:nvPicPr>
          <p:cNvPr id="3" name="그림 3" descr="방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BBAAA44C-64A5-4039-98C6-1A7F9334D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458" y="1189002"/>
            <a:ext cx="2743200" cy="1543050"/>
          </a:xfrm>
          <a:prstGeom prst="rect">
            <a:avLst/>
          </a:prstGeom>
        </p:spPr>
      </p:pic>
      <p:pic>
        <p:nvPicPr>
          <p:cNvPr id="4" name="그림 4" descr="방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31C92866-464F-479D-BB39-53F1A3F0C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027" y="3285356"/>
            <a:ext cx="2743200" cy="1543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F3BC1F-82E5-4048-8179-6E8512F086A2}"/>
              </a:ext>
            </a:extLst>
          </p:cNvPr>
          <p:cNvSpPr txBox="1"/>
          <p:nvPr/>
        </p:nvSpPr>
        <p:spPr>
          <a:xfrm>
            <a:off x="1524342" y="27672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1번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CFBA4D-A366-4F97-B961-77B71D3DED06}"/>
              </a:ext>
            </a:extLst>
          </p:cNvPr>
          <p:cNvSpPr txBox="1"/>
          <p:nvPr/>
        </p:nvSpPr>
        <p:spPr>
          <a:xfrm>
            <a:off x="4875818" y="27461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2번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91C20-0286-4636-9B02-840FBC7FE69D}"/>
              </a:ext>
            </a:extLst>
          </p:cNvPr>
          <p:cNvSpPr txBox="1"/>
          <p:nvPr/>
        </p:nvSpPr>
        <p:spPr>
          <a:xfrm>
            <a:off x="3183742" y="486236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3번</a:t>
            </a:r>
          </a:p>
        </p:txBody>
      </p:sp>
    </p:spTree>
    <p:extLst>
      <p:ext uri="{BB962C8B-B14F-4D97-AF65-F5344CB8AC3E}">
        <p14:creationId xmlns:p14="http://schemas.microsoft.com/office/powerpoint/2010/main" val="1373597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29" y="296141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5409824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22A7C8-7941-4D8A-A621-45C9C77FAE18}"/>
              </a:ext>
            </a:extLst>
          </p:cNvPr>
          <p:cNvSpPr txBox="1"/>
          <p:nvPr/>
        </p:nvSpPr>
        <p:spPr>
          <a:xfrm>
            <a:off x="3784662" y="619876"/>
            <a:ext cx="18002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solidFill>
                  <a:srgbClr val="0070C0"/>
                </a:solidFill>
                <a:ea typeface="맑은 고딕"/>
              </a:rPr>
              <a:t>개인 기록</a:t>
            </a:r>
          </a:p>
        </p:txBody>
      </p:sp>
      <p:pic>
        <p:nvPicPr>
          <p:cNvPr id="2" name="그림 2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1895009A-34A7-45D0-A474-A26068649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122" y="1317141"/>
            <a:ext cx="2743200" cy="1543050"/>
          </a:xfrm>
          <a:prstGeom prst="rect">
            <a:avLst/>
          </a:prstGeom>
        </p:spPr>
      </p:pic>
      <p:pic>
        <p:nvPicPr>
          <p:cNvPr id="3" name="그림 3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37A93024-25E0-456E-B073-4A56FB1C5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161" y="3346863"/>
            <a:ext cx="2743200" cy="1543050"/>
          </a:xfrm>
          <a:prstGeom prst="rect">
            <a:avLst/>
          </a:prstGeom>
        </p:spPr>
      </p:pic>
      <p:pic>
        <p:nvPicPr>
          <p:cNvPr id="4" name="그림 4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9D668640-CE34-4B66-A044-24AD39B9D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323" y="1317141"/>
            <a:ext cx="2743200" cy="1543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9C4E7-0EB6-4F57-8AE1-0D6156DA8A35}"/>
              </a:ext>
            </a:extLst>
          </p:cNvPr>
          <p:cNvSpPr txBox="1"/>
          <p:nvPr/>
        </p:nvSpPr>
        <p:spPr>
          <a:xfrm>
            <a:off x="1360323" y="29210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</a:rPr>
              <a:t>스쿼트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AA7C09-9290-4C14-B887-5C5420E9CC99}"/>
              </a:ext>
            </a:extLst>
          </p:cNvPr>
          <p:cNvSpPr txBox="1"/>
          <p:nvPr/>
        </p:nvSpPr>
        <p:spPr>
          <a:xfrm>
            <a:off x="3317647" y="49450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</a:rPr>
              <a:t>점핑잭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D3BEA-2DB0-41C1-89BB-346ACC9BA82A}"/>
              </a:ext>
            </a:extLst>
          </p:cNvPr>
          <p:cNvSpPr txBox="1"/>
          <p:nvPr/>
        </p:nvSpPr>
        <p:spPr>
          <a:xfrm>
            <a:off x="5228840" y="29351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</a:rPr>
              <a:t>런지</a:t>
            </a:r>
          </a:p>
        </p:txBody>
      </p:sp>
    </p:spTree>
    <p:extLst>
      <p:ext uri="{BB962C8B-B14F-4D97-AF65-F5344CB8AC3E}">
        <p14:creationId xmlns:p14="http://schemas.microsoft.com/office/powerpoint/2010/main" val="3548887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29" y="296141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5409824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22A7C8-7941-4D8A-A621-45C9C77FAE18}"/>
              </a:ext>
            </a:extLst>
          </p:cNvPr>
          <p:cNvSpPr txBox="1"/>
          <p:nvPr/>
        </p:nvSpPr>
        <p:spPr>
          <a:xfrm>
            <a:off x="3480102" y="697055"/>
            <a:ext cx="287878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>
                <a:solidFill>
                  <a:srgbClr val="0070C0"/>
                </a:solidFill>
                <a:ea typeface="맑은 고딕"/>
              </a:rPr>
              <a:t>주제 선정 배경</a:t>
            </a:r>
          </a:p>
        </p:txBody>
      </p:sp>
      <p:pic>
        <p:nvPicPr>
          <p:cNvPr id="3" name="Picture 3" descr="A picture containing shirt&#10;&#10;Description generated with very high confidence">
            <a:extLst>
              <a:ext uri="{FF2B5EF4-FFF2-40B4-BE49-F238E27FC236}">
                <a16:creationId xmlns:a16="http://schemas.microsoft.com/office/drawing/2014/main" id="{783B77A4-247B-448D-8568-CBA001FA5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08" y="354375"/>
            <a:ext cx="8177959" cy="500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71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29" y="296141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5409824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22A7C8-7941-4D8A-A621-45C9C77FAE18}"/>
              </a:ext>
            </a:extLst>
          </p:cNvPr>
          <p:cNvSpPr txBox="1"/>
          <p:nvPr/>
        </p:nvSpPr>
        <p:spPr>
          <a:xfrm>
            <a:off x="3671900" y="553244"/>
            <a:ext cx="18002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solidFill>
                  <a:srgbClr val="0070C0"/>
                </a:solidFill>
                <a:ea typeface="맑은 고딕"/>
              </a:rPr>
              <a:t>시연 영상</a:t>
            </a:r>
          </a:p>
        </p:txBody>
      </p:sp>
      <p:pic>
        <p:nvPicPr>
          <p:cNvPr id="2" name="KakaoTalk_20200612_021432906">
            <a:hlinkClick r:id="" action="ppaction://media"/>
            <a:extLst>
              <a:ext uri="{FF2B5EF4-FFF2-40B4-BE49-F238E27FC236}">
                <a16:creationId xmlns:a16="http://schemas.microsoft.com/office/drawing/2014/main" id="{91C3C610-D401-43B2-938E-DA6D5A3CAE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493" y="953354"/>
            <a:ext cx="7111013" cy="402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5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29" y="296141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5409824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22A7C8-7941-4D8A-A621-45C9C77FAE18}"/>
              </a:ext>
            </a:extLst>
          </p:cNvPr>
          <p:cNvSpPr txBox="1"/>
          <p:nvPr/>
        </p:nvSpPr>
        <p:spPr>
          <a:xfrm>
            <a:off x="3671900" y="553244"/>
            <a:ext cx="18002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solidFill>
                  <a:srgbClr val="0070C0"/>
                </a:solidFill>
                <a:ea typeface="맑은 고딕"/>
              </a:rPr>
              <a:t>향후 계획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678231-96D4-4E17-8CC1-928701149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906" y="1624595"/>
            <a:ext cx="2058077" cy="27698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B727D8-8018-475A-AE4F-E77AF953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83" y="2076752"/>
            <a:ext cx="2743438" cy="18655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067488-5E34-41B7-BD2F-3571C7993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076" y="1901109"/>
            <a:ext cx="2771031" cy="2216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37385D-2CA1-4627-BE27-67BD0443139B}"/>
              </a:ext>
            </a:extLst>
          </p:cNvPr>
          <p:cNvSpPr txBox="1"/>
          <p:nvPr/>
        </p:nvSpPr>
        <p:spPr>
          <a:xfrm>
            <a:off x="915356" y="4588335"/>
            <a:ext cx="163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퀘스트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8B9A6-1941-44CD-BE26-6A75673BF3FC}"/>
              </a:ext>
            </a:extLst>
          </p:cNvPr>
          <p:cNvSpPr txBox="1"/>
          <p:nvPr/>
        </p:nvSpPr>
        <p:spPr>
          <a:xfrm>
            <a:off x="3680844" y="4588335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랭킹시스템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E0E0C1-0250-4EBE-A2FF-4494E99C2775}"/>
              </a:ext>
            </a:extLst>
          </p:cNvPr>
          <p:cNvSpPr txBox="1"/>
          <p:nvPr/>
        </p:nvSpPr>
        <p:spPr>
          <a:xfrm>
            <a:off x="6477552" y="4579213"/>
            <a:ext cx="205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다양한 게임</a:t>
            </a:r>
          </a:p>
        </p:txBody>
      </p:sp>
    </p:spTree>
    <p:extLst>
      <p:ext uri="{BB962C8B-B14F-4D97-AF65-F5344CB8AC3E}">
        <p14:creationId xmlns:p14="http://schemas.microsoft.com/office/powerpoint/2010/main" val="2797118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29" y="296141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5409824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 descr="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C0133CDE-6536-4209-B18E-DDC38044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116" y="2546160"/>
            <a:ext cx="5974850" cy="62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40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29" y="296141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5409824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35B0AE-80B1-4A8E-A10F-C2BF4CAA3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59" y="1379960"/>
            <a:ext cx="4613465" cy="534201"/>
          </a:xfrm>
          <a:prstGeom prst="rect">
            <a:avLst/>
          </a:prstGeom>
        </p:spPr>
      </p:pic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C23D5ED-8EAC-4737-AF7D-2C61029A3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781" y="1426796"/>
            <a:ext cx="2401589" cy="3328898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3F8FBDE-179E-400E-B97D-53AD49028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765" y="2426366"/>
            <a:ext cx="2911699" cy="18808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7974AD-0692-4CBC-AE12-5DEC18BA518E}"/>
              </a:ext>
            </a:extLst>
          </p:cNvPr>
          <p:cNvSpPr txBox="1"/>
          <p:nvPr/>
        </p:nvSpPr>
        <p:spPr>
          <a:xfrm>
            <a:off x="3228366" y="613165"/>
            <a:ext cx="316100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>
                <a:solidFill>
                  <a:srgbClr val="0070C0"/>
                </a:solidFill>
                <a:ea typeface="맑은 고딕"/>
              </a:rPr>
              <a:t>프로젝트 배경 및 목표</a:t>
            </a:r>
          </a:p>
        </p:txBody>
      </p:sp>
    </p:spTree>
    <p:extLst>
      <p:ext uri="{BB962C8B-B14F-4D97-AF65-F5344CB8AC3E}">
        <p14:creationId xmlns:p14="http://schemas.microsoft.com/office/powerpoint/2010/main" val="1110351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29" y="296141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5409824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22A7C8-7941-4D8A-A621-45C9C77FAE18}"/>
              </a:ext>
            </a:extLst>
          </p:cNvPr>
          <p:cNvSpPr txBox="1"/>
          <p:nvPr/>
        </p:nvSpPr>
        <p:spPr>
          <a:xfrm>
            <a:off x="3228366" y="613165"/>
            <a:ext cx="316100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>
                <a:solidFill>
                  <a:srgbClr val="0070C0"/>
                </a:solidFill>
                <a:ea typeface="맑은 고딕"/>
              </a:rPr>
              <a:t>프로젝트 배경 및 목표</a:t>
            </a:r>
          </a:p>
        </p:txBody>
      </p:sp>
      <p:pic>
        <p:nvPicPr>
          <p:cNvPr id="3" name="Picture 3" descr="A drawing of a face&#10;&#10;Description generated with high confidence">
            <a:extLst>
              <a:ext uri="{FF2B5EF4-FFF2-40B4-BE49-F238E27FC236}">
                <a16:creationId xmlns:a16="http://schemas.microsoft.com/office/drawing/2014/main" id="{8D3AC300-2327-4FAC-AC25-97DA7690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59" y="3365798"/>
            <a:ext cx="3762582" cy="340324"/>
          </a:xfrm>
          <a:prstGeom prst="rect">
            <a:avLst/>
          </a:prstGeom>
        </p:spPr>
      </p:pic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FE8C97B1-1179-44AE-93DA-9B2C284E9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499" y="2280866"/>
            <a:ext cx="3152611" cy="2647478"/>
          </a:xfrm>
          <a:prstGeom prst="rect">
            <a:avLst/>
          </a:prstGeom>
        </p:spPr>
      </p:pic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045C0CC0-A66C-4895-999F-709BB8966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40" y="1589662"/>
            <a:ext cx="5888581" cy="391411"/>
          </a:xfrm>
          <a:prstGeom prst="rect">
            <a:avLst/>
          </a:prstGeom>
        </p:spPr>
      </p:pic>
      <p:pic>
        <p:nvPicPr>
          <p:cNvPr id="9" name="Picture 10" descr="A drawing of a face&#10;&#10;Description generated with high confidence">
            <a:extLst>
              <a:ext uri="{FF2B5EF4-FFF2-40B4-BE49-F238E27FC236}">
                <a16:creationId xmlns:a16="http://schemas.microsoft.com/office/drawing/2014/main" id="{05F0C4EA-6D3D-4E76-A607-8F382B1DB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46" y="2478242"/>
            <a:ext cx="4649666" cy="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72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29" y="296141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5409824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C47346B-0237-420E-B029-939D9DD6B790}"/>
              </a:ext>
            </a:extLst>
          </p:cNvPr>
          <p:cNvSpPr txBox="1"/>
          <p:nvPr/>
        </p:nvSpPr>
        <p:spPr>
          <a:xfrm>
            <a:off x="3228366" y="613165"/>
            <a:ext cx="287878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>
                <a:solidFill>
                  <a:srgbClr val="0070C0"/>
                </a:solidFill>
                <a:ea typeface="맑은 고딕"/>
              </a:rPr>
              <a:t>프로젝트 배경 및 목표</a:t>
            </a:r>
          </a:p>
        </p:txBody>
      </p:sp>
      <p:pic>
        <p:nvPicPr>
          <p:cNvPr id="3" name="Picture 3" descr="A person standing in a room&#10;&#10;Description generated with high confidence">
            <a:extLst>
              <a:ext uri="{FF2B5EF4-FFF2-40B4-BE49-F238E27FC236}">
                <a16:creationId xmlns:a16="http://schemas.microsoft.com/office/drawing/2014/main" id="{C045799C-3A5D-45C8-A7F5-B6B9D98C3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47" y="1905595"/>
            <a:ext cx="3656642" cy="1901805"/>
          </a:xfrm>
          <a:prstGeom prst="rect">
            <a:avLst/>
          </a:prstGeom>
        </p:spPr>
      </p:pic>
      <p:pic>
        <p:nvPicPr>
          <p:cNvPr id="4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61E18E41-64B6-4E97-B912-AD149A4D3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730" y="1429259"/>
            <a:ext cx="3320358" cy="30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5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78091" y="572426"/>
            <a:ext cx="2387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ko-KR" altLang="en-US" sz="2000" b="1" dirty="0" err="1">
                <a:solidFill>
                  <a:srgbClr val="0070C0"/>
                </a:solidFill>
                <a:ea typeface="맑은 고딕"/>
              </a:rPr>
              <a:t>차별점</a:t>
            </a:r>
            <a:endParaRPr lang="ko-KR" altLang="en-US" sz="2000" b="1" dirty="0">
              <a:solidFill>
                <a:srgbClr val="0070C0"/>
              </a:solidFill>
              <a:ea typeface="맑은 고딕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129" y="296141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A7E2570-2280-40F9-AF8D-7E37BF5AF161}"/>
              </a:ext>
            </a:extLst>
          </p:cNvPr>
          <p:cNvCxnSpPr/>
          <p:nvPr/>
        </p:nvCxnSpPr>
        <p:spPr>
          <a:xfrm>
            <a:off x="-17891" y="5429250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1C6CB8-6291-4484-8AC0-3DEDECF6DFB1}"/>
              </a:ext>
            </a:extLst>
          </p:cNvPr>
          <p:cNvSpPr txBox="1"/>
          <p:nvPr/>
        </p:nvSpPr>
        <p:spPr>
          <a:xfrm>
            <a:off x="1508229" y="2494908"/>
            <a:ext cx="1449281" cy="95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ko-KR" altLang="en-US" sz="1875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닌텐도 </a:t>
            </a:r>
            <a:r>
              <a:rPr lang="en-US" altLang="ko-KR" sz="1875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Wii</a:t>
            </a:r>
          </a:p>
          <a:p>
            <a:pPr algn="ctr" defTabSz="685800"/>
            <a:r>
              <a:rPr lang="en-US" altLang="ko-KR" sz="1875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Just Dance</a:t>
            </a:r>
          </a:p>
          <a:p>
            <a:pPr algn="ctr" defTabSz="685800"/>
            <a:r>
              <a:rPr lang="ko-KR" altLang="en-US" sz="1875" dirty="0" err="1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링피트</a:t>
            </a:r>
            <a:endParaRPr lang="ko-KR" altLang="en-US" sz="1875" dirty="0">
              <a:solidFill>
                <a:prstClr val="black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08487D-8D86-4127-B5E1-EE0C4AF2F000}"/>
              </a:ext>
            </a:extLst>
          </p:cNvPr>
          <p:cNvSpPr txBox="1"/>
          <p:nvPr/>
        </p:nvSpPr>
        <p:spPr>
          <a:xfrm>
            <a:off x="5756962" y="2324977"/>
            <a:ext cx="2138685" cy="95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ko-KR" sz="1875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225,000</a:t>
            </a:r>
          </a:p>
          <a:p>
            <a:pPr algn="ctr" defTabSz="685800"/>
            <a:r>
              <a:rPr lang="en-US" altLang="ko-KR" sz="1875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360,000+55,000</a:t>
            </a:r>
          </a:p>
          <a:p>
            <a:pPr algn="ctr" defTabSz="685800"/>
            <a:r>
              <a:rPr lang="en-US" altLang="ko-KR" sz="1875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360,000+143,000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CA3C9E-F9E2-4E68-BECB-6290E866AE46}"/>
              </a:ext>
            </a:extLst>
          </p:cNvPr>
          <p:cNvCxnSpPr>
            <a:cxnSpLocks/>
          </p:cNvCxnSpPr>
          <p:nvPr/>
        </p:nvCxnSpPr>
        <p:spPr>
          <a:xfrm flipH="1">
            <a:off x="4566868" y="1500188"/>
            <a:ext cx="18206" cy="305038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84FC69-44F9-4A52-AEA0-78509955B6BB}"/>
              </a:ext>
            </a:extLst>
          </p:cNvPr>
          <p:cNvSpPr txBox="1"/>
          <p:nvPr/>
        </p:nvSpPr>
        <p:spPr>
          <a:xfrm>
            <a:off x="1425018" y="1594472"/>
            <a:ext cx="1615702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ko-KR" altLang="en-US" sz="1875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기존 서비스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5DE230-C033-416B-8404-B541E4DF452C}"/>
              </a:ext>
            </a:extLst>
          </p:cNvPr>
          <p:cNvSpPr txBox="1"/>
          <p:nvPr/>
        </p:nvSpPr>
        <p:spPr>
          <a:xfrm>
            <a:off x="6170677" y="1594471"/>
            <a:ext cx="1311254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ko-KR" altLang="en-US" sz="1875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단점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04DFB-B158-4687-B275-835859B5DB38}"/>
              </a:ext>
            </a:extLst>
          </p:cNvPr>
          <p:cNvSpPr txBox="1"/>
          <p:nvPr/>
        </p:nvSpPr>
        <p:spPr>
          <a:xfrm>
            <a:off x="1508229" y="3771642"/>
            <a:ext cx="1449281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ko-KR" sz="1875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Like Fit</a:t>
            </a:r>
          </a:p>
          <a:p>
            <a:pPr algn="ctr" defTabSz="685800"/>
            <a:r>
              <a:rPr lang="en-US" altLang="ko-KR" sz="1875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12PT</a:t>
            </a:r>
            <a:endParaRPr lang="ko-KR" altLang="en-US" sz="1875" dirty="0">
              <a:solidFill>
                <a:prstClr val="black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269379-D022-46BD-BBB5-0722148B169C}"/>
              </a:ext>
            </a:extLst>
          </p:cNvPr>
          <p:cNvSpPr txBox="1"/>
          <p:nvPr/>
        </p:nvSpPr>
        <p:spPr>
          <a:xfrm>
            <a:off x="5772771" y="3586682"/>
            <a:ext cx="2138685" cy="95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ko-KR" altLang="en-US" sz="1875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모바일 앱</a:t>
            </a:r>
            <a:endParaRPr lang="en-US" altLang="ko-KR" sz="1875" dirty="0">
              <a:solidFill>
                <a:prstClr val="black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 defTabSz="685800"/>
            <a:r>
              <a:rPr lang="ko-KR" altLang="en-US" sz="1875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너무 자주 꺼진다</a:t>
            </a:r>
            <a:endParaRPr lang="en-US" altLang="ko-KR" sz="1875" dirty="0">
              <a:solidFill>
                <a:prstClr val="black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 defTabSz="685800"/>
            <a:r>
              <a:rPr lang="ko-KR" altLang="en-US" sz="1875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인식이 잘 안된다</a:t>
            </a:r>
          </a:p>
        </p:txBody>
      </p:sp>
    </p:spTree>
    <p:extLst>
      <p:ext uri="{BB962C8B-B14F-4D97-AF65-F5344CB8AC3E}">
        <p14:creationId xmlns:p14="http://schemas.microsoft.com/office/powerpoint/2010/main" val="55063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29" y="296141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5409824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C47346B-0237-420E-B029-939D9DD6B790}"/>
              </a:ext>
            </a:extLst>
          </p:cNvPr>
          <p:cNvSpPr txBox="1"/>
          <p:nvPr/>
        </p:nvSpPr>
        <p:spPr>
          <a:xfrm>
            <a:off x="3228366" y="613165"/>
            <a:ext cx="287878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>
                <a:solidFill>
                  <a:srgbClr val="0070C0"/>
                </a:solidFill>
                <a:ea typeface="맑은 고딕"/>
              </a:rPr>
              <a:t>프로젝트 배경 및 목표</a:t>
            </a:r>
          </a:p>
        </p:txBody>
      </p:sp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F472C08-1B75-4DC1-B35C-BBF63EFAE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7" y="1374161"/>
            <a:ext cx="3094021" cy="386441"/>
          </a:xfrm>
          <a:prstGeom prst="rect">
            <a:avLst/>
          </a:prstGeom>
        </p:spPr>
      </p:pic>
      <p:pic>
        <p:nvPicPr>
          <p:cNvPr id="6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9122416-4C93-40F6-BD85-3E44ACF55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340" y="1814058"/>
            <a:ext cx="2279210" cy="3061274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BEE8F99-6023-4AB6-A72D-77B139650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824" y="2299003"/>
            <a:ext cx="2743200" cy="1865120"/>
          </a:xfrm>
          <a:prstGeom prst="rect">
            <a:avLst/>
          </a:prstGeom>
        </p:spPr>
      </p:pic>
      <p:pic>
        <p:nvPicPr>
          <p:cNvPr id="10" name="Picture 10" descr="A picture containing food, room&#10;&#10;Description generated with very high confidence">
            <a:extLst>
              <a:ext uri="{FF2B5EF4-FFF2-40B4-BE49-F238E27FC236}">
                <a16:creationId xmlns:a16="http://schemas.microsoft.com/office/drawing/2014/main" id="{049398BC-D004-4796-B3E8-3BDBDF149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89" y="2206703"/>
            <a:ext cx="2222626" cy="213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89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29" y="296141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5409824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22A7C8-7941-4D8A-A621-45C9C77FAE18}"/>
              </a:ext>
            </a:extLst>
          </p:cNvPr>
          <p:cNvSpPr txBox="1"/>
          <p:nvPr/>
        </p:nvSpPr>
        <p:spPr>
          <a:xfrm>
            <a:off x="3671900" y="553244"/>
            <a:ext cx="18002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solidFill>
                  <a:srgbClr val="0070C0"/>
                </a:solidFill>
                <a:ea typeface="맑은 고딕"/>
              </a:rPr>
              <a:t>사용한 기술</a:t>
            </a:r>
          </a:p>
        </p:txBody>
      </p:sp>
      <p:pic>
        <p:nvPicPr>
          <p:cNvPr id="2" name="그림 2" descr="그리기, 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7B742CB7-3CB4-4631-9314-0C69EF52F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65" y="3170864"/>
            <a:ext cx="2742208" cy="1440180"/>
          </a:xfrm>
          <a:prstGeom prst="rect">
            <a:avLst/>
          </a:prstGeom>
        </p:spPr>
      </p:pic>
      <p:pic>
        <p:nvPicPr>
          <p:cNvPr id="5" name="그림 5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C64B42EC-A13C-4A94-B413-C5E49E735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64" y="1623143"/>
            <a:ext cx="2742208" cy="914400"/>
          </a:xfrm>
          <a:prstGeom prst="rect">
            <a:avLst/>
          </a:prstGeom>
        </p:spPr>
      </p:pic>
      <p:pic>
        <p:nvPicPr>
          <p:cNvPr id="6" name="그림 8">
            <a:extLst>
              <a:ext uri="{FF2B5EF4-FFF2-40B4-BE49-F238E27FC236}">
                <a16:creationId xmlns:a16="http://schemas.microsoft.com/office/drawing/2014/main" id="{65D1DFC5-A44D-4C55-8108-98E623D20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989" y="3895104"/>
            <a:ext cx="2742208" cy="669646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CE832774-47A7-4DEF-B2FA-406FBC0E7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196" y="1208806"/>
            <a:ext cx="1675794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00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29" y="296141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5409824"/>
            <a:ext cx="91618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22A7C8-7941-4D8A-A621-45C9C77FAE18}"/>
              </a:ext>
            </a:extLst>
          </p:cNvPr>
          <p:cNvSpPr txBox="1"/>
          <p:nvPr/>
        </p:nvSpPr>
        <p:spPr>
          <a:xfrm>
            <a:off x="3671900" y="553244"/>
            <a:ext cx="18002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solidFill>
                  <a:srgbClr val="0070C0"/>
                </a:solidFill>
                <a:ea typeface="맑은 고딕"/>
              </a:rPr>
              <a:t>사용한 기술</a:t>
            </a:r>
          </a:p>
        </p:txBody>
      </p:sp>
      <p:pic>
        <p:nvPicPr>
          <p:cNvPr id="5" name="그림 5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C64B42EC-A13C-4A94-B413-C5E49E735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68" y="1330986"/>
            <a:ext cx="2742208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83B4FD-97E2-46DE-B7C4-7775073CAAC2}"/>
              </a:ext>
            </a:extLst>
          </p:cNvPr>
          <p:cNvSpPr txBox="1"/>
          <p:nvPr/>
        </p:nvSpPr>
        <p:spPr>
          <a:xfrm>
            <a:off x="4845704" y="3228590"/>
            <a:ext cx="335826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ea typeface="+mn-lt"/>
                <a:cs typeface="+mn-lt"/>
              </a:rPr>
              <a:t>WebGL 렌더링 API를 사용하여 Unity 콘텐츠를 웹 브라우저에서 실행합니다</a:t>
            </a:r>
            <a:r>
              <a:rPr lang="en-US" altLang="ko-KR">
                <a:ea typeface="+mn-lt"/>
                <a:cs typeface="+mn-lt"/>
              </a:rPr>
              <a:t>.</a:t>
            </a:r>
            <a:endParaRPr 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AEF7A-6B00-44EC-A344-1E5CBA66CDEB}"/>
              </a:ext>
            </a:extLst>
          </p:cNvPr>
          <p:cNvSpPr txBox="1"/>
          <p:nvPr/>
        </p:nvSpPr>
        <p:spPr>
          <a:xfrm>
            <a:off x="4845705" y="1931823"/>
            <a:ext cx="39528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Unity를 사용해 게임을 제작했습니다.</a:t>
            </a:r>
          </a:p>
        </p:txBody>
      </p:sp>
      <p:pic>
        <p:nvPicPr>
          <p:cNvPr id="6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F2582C5-65D2-4BA1-B642-2E9DD70BD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310" y="2447579"/>
            <a:ext cx="3204501" cy="2116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AC7EAB-2BF1-494C-B9E8-F791F17F5EA7}"/>
              </a:ext>
            </a:extLst>
          </p:cNvPr>
          <p:cNvSpPr txBox="1"/>
          <p:nvPr/>
        </p:nvSpPr>
        <p:spPr>
          <a:xfrm>
            <a:off x="4845705" y="2449505"/>
            <a:ext cx="37170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latin typeface="Malgun Gothic"/>
                <a:ea typeface="Malgun Gothic"/>
              </a:rPr>
              <a:t>웹 브라우저를 통한 서비스를 위해 WebGL로 </a:t>
            </a:r>
            <a:r>
              <a:rPr lang="ko-KR" altLang="en-US">
                <a:latin typeface="Malgun Gothic"/>
                <a:ea typeface="Malgun Gothic"/>
              </a:rPr>
              <a:t>빌드합니다</a:t>
            </a:r>
            <a:r>
              <a:rPr lang="en-US" altLang="ko-KR">
                <a:latin typeface="Malgun Gothic"/>
                <a:ea typeface="Malgun Gothic"/>
              </a:rPr>
              <a:t>.</a:t>
            </a:r>
            <a:endParaRPr lang="ko-KR" altLang="en-US">
              <a:latin typeface="Malgun Gothic"/>
              <a:ea typeface="Malgun Gothic"/>
              <a:cs typeface="+mn-lt"/>
            </a:endParaRPr>
          </a:p>
          <a:p>
            <a:pPr algn="l"/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76942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392</Words>
  <Application>Microsoft Office PowerPoint</Application>
  <PresentationFormat>화면 슬라이드 쇼(16:10)</PresentationFormat>
  <Paragraphs>83</Paragraphs>
  <Slides>22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나눔스퀘어라운드 Regular</vt:lpstr>
      <vt:lpstr>Malgun Gothic</vt:lpstr>
      <vt:lpstr>Malgun Gothic</vt:lpstr>
      <vt:lpstr>Arial</vt:lpstr>
      <vt:lpstr>Calibri</vt:lpstr>
      <vt:lpstr>Calibri Light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서 민균</cp:lastModifiedBy>
  <cp:revision>26</cp:revision>
  <dcterms:created xsi:type="dcterms:W3CDTF">2017-11-07T11:59:04Z</dcterms:created>
  <dcterms:modified xsi:type="dcterms:W3CDTF">2020-06-12T03:34:30Z</dcterms:modified>
</cp:coreProperties>
</file>